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7" r:id="rId8"/>
    <p:sldId id="268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99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-35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4110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2562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616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15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2677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1591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5893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138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8041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26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7842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64B23-A6E8-4F28-BC89-2C2E7BDCE36B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2EF7B-1173-4356-AD99-5CB7092D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205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54C38A9-C1CB-D24F-91F9-A28250CC5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076" y="498763"/>
            <a:ext cx="7276993" cy="192023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Регламент проведения Министерством образования и науки Республики Татарстан аттестации педагогических работников организаций осуществляющих образовательную деятельность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779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84838" y="2347545"/>
            <a:ext cx="8985739" cy="382941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проводится после выхода приказа в марте по итогам аттестации.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83577" y="365125"/>
            <a:ext cx="11254153" cy="132556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по итогам аттестации за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32709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32084" y="2106162"/>
            <a:ext cx="8985739" cy="382941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аттестации для каждого педагогического работника от начала ее проведения до принятия решения комиссией Министерства образования и науки на должна превышать 60 календарных дней.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83577" y="365125"/>
            <a:ext cx="11254153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Заключительные положения</a:t>
            </a:r>
            <a:endParaRPr lang="ru-RU" sz="36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93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5548" y="2373323"/>
            <a:ext cx="5421921" cy="344573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Настоящий регламент определяет последовательность действий Министерства образования и науки Республики Татарстан, при проведении аттестации педагогических работников</a:t>
            </a:r>
          </a:p>
        </p:txBody>
      </p:sp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02" t="5921" r="2311" b="2376"/>
          <a:stretch/>
        </p:blipFill>
        <p:spPr>
          <a:xfrm>
            <a:off x="8000999" y="1148966"/>
            <a:ext cx="3402623" cy="4786613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91307" y="-26514"/>
            <a:ext cx="10515600" cy="166188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проведения аттестации педагогических работников организаций, осуществляющих образовательную деятельность </a:t>
            </a:r>
            <a:endParaRPr lang="ru-RU" sz="28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783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9184" y="1755287"/>
            <a:ext cx="9794630" cy="3247537"/>
          </a:xfrm>
        </p:spPr>
        <p:txBody>
          <a:bodyPr/>
          <a:lstStyle/>
          <a:p>
            <a:pPr marL="0" indent="0" algn="just">
              <a:lnSpc>
                <a:spcPct val="130000"/>
              </a:lnSpc>
              <a:buNone/>
            </a:pPr>
            <a:r>
              <a:rPr lang="ru-RU" sz="2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обеспечения взаимодействия государственных и муниципальных органов управления образованием Республики Татарстан, при проведении аттестации педагогических кадров для осуществления всестороннего анализа результатов профессиональной деятельности педагогических работников и подготовки экспертного заключения для аттестационной комиссии создаются экспертные комиссии.</a:t>
            </a:r>
          </a:p>
          <a:p>
            <a:pPr marL="0" indent="0" algn="just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1804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экспертных комиссий:</a:t>
            </a:r>
            <a:endParaRPr lang="ru-RU" sz="36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670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этап. </a:t>
            </a:r>
            <a:br>
              <a:rPr lang="ru-RU" sz="36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комиссию  МО и Н РТ представляются: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0908" y="2572971"/>
            <a:ext cx="9255369" cy="2676037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(Приложение 1)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Карта результативности (Приложение 2)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Экспертное заключение (Приложение 3)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Подтверждающие документы (Приложение 4)</a:t>
            </a:r>
          </a:p>
        </p:txBody>
      </p:sp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200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05421440"/>
              </p:ext>
            </p:extLst>
          </p:nvPr>
        </p:nvGraphicFramePr>
        <p:xfrm>
          <a:off x="1433146" y="2810361"/>
          <a:ext cx="9674469" cy="201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423">
                  <a:extLst>
                    <a:ext uri="{9D8B030D-6E8A-4147-A177-3AD203B41FA5}">
                      <a16:colId xmlns:a16="http://schemas.microsoft.com/office/drawing/2014/main" xmlns="" val="179810903"/>
                    </a:ext>
                  </a:extLst>
                </a:gridCol>
                <a:gridCol w="1345223">
                  <a:extLst>
                    <a:ext uri="{9D8B030D-6E8A-4147-A177-3AD203B41FA5}">
                      <a16:colId xmlns:a16="http://schemas.microsoft.com/office/drawing/2014/main" xmlns="" val="3474581346"/>
                    </a:ext>
                  </a:extLst>
                </a:gridCol>
                <a:gridCol w="1097573">
                  <a:extLst>
                    <a:ext uri="{9D8B030D-6E8A-4147-A177-3AD203B41FA5}">
                      <a16:colId xmlns:a16="http://schemas.microsoft.com/office/drawing/2014/main" xmlns="" val="261773996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4058348656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389785592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1375577927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359039567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2312295218"/>
                    </a:ext>
                  </a:extLst>
                </a:gridCol>
              </a:tblGrid>
              <a:tr h="7489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имя, отчество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поступления заявления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Подпись ответственного лица, принявшего заявление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передачи заявления в вышестоящий орган управления образования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отзыва заявления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Подпись заявителя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36589700"/>
                  </a:ext>
                </a:extLst>
              </a:tr>
              <a:tr h="74893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5612534"/>
                  </a:ext>
                </a:extLst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31581" y="524169"/>
            <a:ext cx="10928837" cy="13255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Первичная регистрация заявления</a:t>
            </a:r>
            <a:br>
              <a:rPr lang="ru-RU" sz="3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осуществляется в ДОУ, в специальном журнале.</a:t>
            </a:r>
          </a:p>
        </p:txBody>
      </p:sp>
    </p:spTree>
    <p:extLst>
      <p:ext uri="{BB962C8B-B14F-4D97-AF65-F5344CB8AC3E}">
        <p14:creationId xmlns:p14="http://schemas.microsoft.com/office/powerpoint/2010/main" xmlns="" val="394848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46284" y="1825625"/>
            <a:ext cx="10307515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работники, имеющие государственные награды, почетные звания, ведомственные знаки отличия и иные награды, полученные за достижения в педагогической деятельности , либо являющиеся победителями конкурсов профессионального мастерства подают заявление, прилагая документ, подтверждающий наличие награды или сведения о награждении за победу в профессиональном конкурсе, гранте министерства.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Упрощенная форма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406365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7815" y="180243"/>
            <a:ext cx="9636370" cy="6277708"/>
          </a:xfrm>
        </p:spPr>
        <p:txBody>
          <a:bodyPr>
            <a:normAutofit lnSpcReduction="10000"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ПРИЛОЖЕНИЕ № 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 Регламенту проведения Министерством образования и науки  Республики Татарстан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аттестации педагогических работников организаций,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осуществляющих образовательную деятельность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Перечень государственных наград,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почетных званий , ведомственных знаков отличия и иных наград согласно п.31 Порядка проведения аттестации педагогических работников организаций, осуществляющих образовательную деятельность (приказ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России от 24.03.2023 № 196)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1.Государственные награды Республики Татарстан и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оссийской Федерации (действие бессрочное)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Ведомственные награды </a:t>
            </a:r>
            <a:r>
              <a:rPr lang="ru-RU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России (действие бессрочное)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Медаль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К.Д.Ушинского</a:t>
            </a:r>
            <a:endParaRPr lang="ru-RU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Медаль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Л.С.Выготского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Почетное звание «Почетный работник науки и высоких технологий РФ»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Почетное звание «Почетный работник сферы образования РФ»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Почетное звание «Почетный работник сферы воспитания детей и молодежи РФ»</a:t>
            </a:r>
            <a:b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«Почетный работник общего образования РФ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агрудный знак «Почетный работник начального профессионального образования РФ»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«Почетный работник среднего профессионального образования РФ»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«Почетный работник высшего профессионального образования РФ»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«За милосердие и благотворительность»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«Почетный работник сферы молодежной политики РФ»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«Почетный работник воспитания и просвещения РФ»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 Почетный наставник»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«Молодость и профессионализм»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«Отличник физической культуры и спорта»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Знак отличия «Отличник просвещения»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Знак отличия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Минспорта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РФ «Почетный наставник»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Знак «За верность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професии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Знак «За развитие научно-исследовательской работы студентов»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Почетный знак «За заслуги в развитии физической культуры и спорта»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Почетная грамота Министерства образования и науки РФ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Почетная грамота Министерства просвещения РФ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Почетная грамота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Минспорта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РФ</a:t>
            </a:r>
          </a:p>
        </p:txBody>
      </p:sp>
      <p:pic>
        <p:nvPicPr>
          <p:cNvPr id="7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6057901"/>
            <a:ext cx="121920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570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9960" y="324419"/>
            <a:ext cx="9706708" cy="575464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Ведомственные награды Министерства образования и науки РТ (действие бессрочное)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Знак отличия «Отличник сферы образования и науки РТ»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«За заслуги в образовании»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«За сохранение и развитие языков, культур, традиций»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Знак отличия «Почетный наставник»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Нагрудный знак «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Яшь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могаллим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Почетная грамота Министерства образования и науки РТ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Почетная грамота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Минспорта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РТ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Перечень профессиональных конкурсов (за последние 5 лет, победители и призеры РТ, победители муниципального этапа конкурса)</a:t>
            </a:r>
            <a:endParaRPr lang="ru-RU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«Учитель года»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«Воспитатель года»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Конкурс на присуждение премии лучшим учителям РТ за достижения в педагогической деятельности(победители)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«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Педдебют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» (победители и призеры РТ и РФ)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«Учитель дефектолог» (победители и призеры РТ и РФ)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«Мой первый учитель» (победители и призеры)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мастер-класса «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Туган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тел» (победители и призеры)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«Лучший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учител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ь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татарсого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языка и литературы» (победители и призеры РТ и РФ)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Лучший учитель родного языка и литературы» (Победители и призеры РТ и РФ)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«Всероссийский мастер-класс учителей родных, включая русского, языков» (победители и призеры РТ и РФ)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«Арктур» для ПДО (победители и призеры РТ и РФ)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«Сердце отдаю детям» (победители и призеры РТ и РФ)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«Воспитать человека» (победители и призеры РТ и РФ)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«Педагог-психолог» (победители и призеры РТ и РФ)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«Преподаватель года» для УСПО (призеры и победители РТ)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«Мастер года» для УСПО (призеры и победители РТ)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9883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87062" y="2506662"/>
            <a:ext cx="8598877" cy="21532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 аттестационной комиссии проверяют в системе заявления и пакет документов аттестуемых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27720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</a:t>
            </a:r>
            <a:r>
              <a:rPr lang="ru-RU" sz="40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</a:t>
            </a:r>
            <a:r>
              <a:rPr lang="ru-RU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4000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аттестационной комиссии.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6417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664</Words>
  <Application>Microsoft Office PowerPoint</Application>
  <PresentationFormat>Произвольный</PresentationFormat>
  <Paragraphs>82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Регламент проведения Министерством образования и науки Республики Татарстан аттестации педагогических работников организаций осуществляющих образовательную деятельность </vt:lpstr>
      <vt:lpstr>Порядок проведения аттестации педагогических работников организаций, осуществляющих образовательную деятельность </vt:lpstr>
      <vt:lpstr>Создание экспертных комиссий:</vt:lpstr>
      <vt:lpstr>Первый этап.  В комиссию  МО и Н РТ представляются:</vt:lpstr>
      <vt:lpstr>Первичная регистрация заявления  осуществляется в ДОУ, в специальном журнале.</vt:lpstr>
      <vt:lpstr>Упрощенная форма аттестации</vt:lpstr>
      <vt:lpstr>Слайд 7</vt:lpstr>
      <vt:lpstr>Слайд 8</vt:lpstr>
      <vt:lpstr> Второй этап. Работа аттестационной комиссии. </vt:lpstr>
      <vt:lpstr>Мониторинг по итогам аттестации за учебный год</vt:lpstr>
      <vt:lpstr>Заключительные положения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Регламент проведения Министерством образования и науки Республики Татарстан аттестации педагогических работников организаций осуществляющих образовательную деятельность </dc:title>
  <dc:creator>User</dc:creator>
  <cp:lastModifiedBy>met_3</cp:lastModifiedBy>
  <cp:revision>18</cp:revision>
  <dcterms:created xsi:type="dcterms:W3CDTF">2023-09-25T10:04:22Z</dcterms:created>
  <dcterms:modified xsi:type="dcterms:W3CDTF">2023-09-26T06:41:32Z</dcterms:modified>
</cp:coreProperties>
</file>